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8" r:id="rId3"/>
    <p:sldId id="260" r:id="rId4"/>
    <p:sldId id="311" r:id="rId5"/>
    <p:sldId id="262" r:id="rId6"/>
    <p:sldId id="264" r:id="rId7"/>
    <p:sldId id="265" r:id="rId8"/>
    <p:sldId id="312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6"/>
    <a:srgbClr val="C85997"/>
    <a:srgbClr val="406EB3"/>
    <a:srgbClr val="632881"/>
    <a:srgbClr val="26478D"/>
    <a:srgbClr val="982881"/>
    <a:srgbClr val="BA2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675-D273-41E3-A00E-5EA3D8F472FB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E2C-4B4E-4473-B556-35440EE69F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92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 captura de información en campo: </a:t>
            </a:r>
            <a:r>
              <a:rPr lang="es-CO" dirty="0" err="1"/>
              <a:t>On</a:t>
            </a:r>
            <a:r>
              <a:rPr lang="es-CO" dirty="0"/>
              <a:t> line y Off line</a:t>
            </a:r>
          </a:p>
          <a:p>
            <a:r>
              <a:rPr lang="es-CO" dirty="0"/>
              <a:t>2 Segmenta cada actividad económica por nivel de riesgo y productividad</a:t>
            </a:r>
          </a:p>
          <a:p>
            <a:r>
              <a:rPr lang="es-CO" dirty="0"/>
              <a:t>3 Usa</a:t>
            </a:r>
            <a:r>
              <a:rPr lang="es-CO" baseline="0" dirty="0"/>
              <a:t> un modelo experto para </a:t>
            </a:r>
            <a:r>
              <a:rPr lang="es-CO" baseline="0" dirty="0" err="1"/>
              <a:t>originacion</a:t>
            </a:r>
            <a:r>
              <a:rPr lang="es-CO" baseline="0" dirty="0"/>
              <a:t> de microcrédito</a:t>
            </a:r>
          </a:p>
          <a:p>
            <a:r>
              <a:rPr lang="es-CO" baseline="0" dirty="0"/>
              <a:t>4 automatiza el proceso a través de un motor de decisión que permite conocer la viabilidad del cliente</a:t>
            </a:r>
          </a:p>
          <a:p>
            <a:r>
              <a:rPr lang="es-CO" baseline="0" dirty="0"/>
              <a:t>5 Considera </a:t>
            </a:r>
            <a:r>
              <a:rPr lang="es-CO" baseline="0" dirty="0" err="1"/>
              <a:t>variabels</a:t>
            </a:r>
            <a:r>
              <a:rPr lang="es-CO" baseline="0" dirty="0"/>
              <a:t> de las solicitud, Vs la </a:t>
            </a:r>
            <a:r>
              <a:rPr lang="es-CO" baseline="0" dirty="0" err="1"/>
              <a:t>informacion</a:t>
            </a:r>
            <a:r>
              <a:rPr lang="es-CO" baseline="0" dirty="0"/>
              <a:t> del buró en la decisión.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EB823-41C0-9D4C-916A-C8BFE20D5F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8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2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0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52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88" y="-183397"/>
            <a:ext cx="4705147" cy="1475260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59" y="2721497"/>
            <a:ext cx="5329101" cy="17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2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591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0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2459" y="3967942"/>
            <a:ext cx="4444675" cy="1025921"/>
          </a:xfrm>
        </p:spPr>
        <p:txBody>
          <a:bodyPr anchor="t">
            <a:normAutofit/>
          </a:bodyPr>
          <a:lstStyle>
            <a:lvl1pPr algn="l">
              <a:defRPr sz="2933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2459" y="4993864"/>
            <a:ext cx="4444675" cy="410369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3841" y="-4372"/>
            <a:ext cx="7016136" cy="603482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5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09" y="2056544"/>
            <a:ext cx="10515600" cy="61615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043" y="3624541"/>
            <a:ext cx="1786583" cy="22748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75756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27/12/2018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793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5305"/>
            <a:ext cx="6431075" cy="2016411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894100" y="3626330"/>
            <a:ext cx="1789256" cy="227302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242180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7539637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9854021" y="3624540"/>
            <a:ext cx="1786583" cy="22139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562043" y="2908357"/>
            <a:ext cx="1786468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894101" y="2908357"/>
            <a:ext cx="1789256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5242067" y="2908357"/>
            <a:ext cx="1786583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7539642" y="2908357"/>
            <a:ext cx="1786465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9854019" y="2900914"/>
            <a:ext cx="1786583" cy="622711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28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27/12/2018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-173059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65" y="1673092"/>
            <a:ext cx="10515600" cy="560997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838158" indent="-345001">
              <a:buFont typeface="+mj-lt"/>
              <a:buAutoNum type="arabicPeriod"/>
              <a:tabLst/>
              <a:defRPr sz="1467" b="1">
                <a:solidFill>
                  <a:srgbClr val="575756"/>
                </a:solidFill>
              </a:defRPr>
            </a:lvl2pPr>
            <a:lvl3pPr marL="1079446" indent="-226473">
              <a:tabLst/>
              <a:defRPr sz="140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772546" indent="-294203">
              <a:buFont typeface="+mj-lt"/>
              <a:buAutoNum type="arabicPeriod"/>
              <a:tabLst/>
              <a:defRPr sz="1467" b="1"/>
            </a:lvl2pPr>
            <a:lvl3pPr marL="1011716" indent="-239173">
              <a:tabLst/>
              <a:defRPr sz="140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715165" y="2368619"/>
            <a:ext cx="105156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88" y="2846132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27/12/2018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065" y="619256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2568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438891" y="2249441"/>
            <a:ext cx="1786583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7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829" y="3207620"/>
            <a:ext cx="5601561" cy="1113187"/>
          </a:xfrm>
        </p:spPr>
        <p:txBody>
          <a:bodyPr>
            <a:normAutofit/>
          </a:bodyPr>
          <a:lstStyle>
            <a:lvl1pPr marL="609570" indent="-609570">
              <a:buFont typeface="+mj-lt"/>
              <a:buAutoNum type="arabicPeriod"/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91" y="-368141"/>
            <a:ext cx="6044284" cy="1895135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27/12/2018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715165" y="4398671"/>
            <a:ext cx="5963221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828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36" y="851308"/>
            <a:ext cx="5157787" cy="465539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436" y="1316847"/>
            <a:ext cx="5157787" cy="413245"/>
          </a:xfrm>
        </p:spPr>
        <p:txBody>
          <a:bodyPr anchor="t">
            <a:normAutofit/>
          </a:bodyPr>
          <a:lstStyle>
            <a:lvl1pPr marL="0" indent="0">
              <a:buNone/>
              <a:defRPr sz="2133" b="0">
                <a:solidFill>
                  <a:srgbClr val="26478D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27/12/2018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58440" y="2424689"/>
            <a:ext cx="4521761" cy="32425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849095" y="-7817"/>
            <a:ext cx="6365032" cy="567508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5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27/12/2018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2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267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72676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27/12/2018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5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27/12/2018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7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27/12/2018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6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27/12/2018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0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3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42" y="5062515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0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1368425"/>
            <a:ext cx="11580284" cy="51244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7"/>
            <a:ext cx="10420349" cy="9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007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5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696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04802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304802" y="40618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80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460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225425"/>
            <a:ext cx="10420349" cy="987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6426203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6426203" y="406817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1076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2992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2992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62992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49585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048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048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3048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151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6554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587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1464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53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11474394" y="6605588"/>
            <a:ext cx="4106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377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377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495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05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21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97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7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7A1B-606F-4EF5-B7B7-74683DDC8F41}" type="datetimeFigureOut">
              <a:rPr lang="es-CO" smtClean="0"/>
              <a:t>27/12/2018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067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27/12/2018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67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10584" indent="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24340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474109" indent="-230706" algn="l" defTabSz="91435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71751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34" Type="http://schemas.openxmlformats.org/officeDocument/2006/relationships/image" Target="../media/image34.jpg"/><Relationship Id="rId7" Type="http://schemas.openxmlformats.org/officeDocument/2006/relationships/image" Target="../media/image23.svg"/><Relationship Id="rId12" Type="http://schemas.openxmlformats.org/officeDocument/2006/relationships/image" Target="../media/image23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7.svg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openxmlformats.org/officeDocument/2006/relationships/image" Target="../media/image19.png"/><Relationship Id="rId9" Type="http://schemas.openxmlformats.org/officeDocument/2006/relationships/image" Target="../media/image25.svg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image" Target="../media/image43.svg"/><Relationship Id="rId30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4716" y="2933473"/>
            <a:ext cx="5808379" cy="83373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Release Train Engineer</a:t>
            </a:r>
            <a:endParaRPr lang="en-US" sz="3200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1946"/>
            <a:ext cx="6103567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cxnSp>
        <p:nvCxnSpPr>
          <p:cNvPr id="10" name="Conector recto 28">
            <a:extLst>
              <a:ext uri="{FF2B5EF4-FFF2-40B4-BE49-F238E27FC236}">
                <a16:creationId xmlns:a16="http://schemas.microsoft.com/office/drawing/2014/main" id="{8EC8C1DD-CC93-4EB2-882C-4C544F9551B9}"/>
              </a:ext>
            </a:extLst>
          </p:cNvPr>
          <p:cNvCxnSpPr/>
          <p:nvPr/>
        </p:nvCxnSpPr>
        <p:spPr>
          <a:xfrm>
            <a:off x="464024" y="3767205"/>
            <a:ext cx="5213445" cy="0"/>
          </a:xfrm>
          <a:prstGeom prst="line">
            <a:avLst/>
          </a:prstGeom>
          <a:noFill/>
          <a:ln w="38100" cap="flat" cmpd="sng" algn="ctr">
            <a:solidFill>
              <a:srgbClr val="E32D9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8898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335631" y="800917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s-CO" sz="32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es?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240096" y="1582340"/>
            <a:ext cx="599693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CO" dirty="0" err="1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 </a:t>
            </a:r>
            <a:r>
              <a:rPr lang="es-CO" dirty="0" err="1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(RTE) </a:t>
            </a:r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conductor del 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tren,  es </a:t>
            </a:r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la persona que lleva a los demás hacia cumplir los objetivos del </a:t>
            </a:r>
            <a:r>
              <a:rPr lang="es-CO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CO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encargado </a:t>
            </a:r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llevar el tren a la siguiente estación a tiempo. Funge como el </a:t>
            </a:r>
            <a:r>
              <a:rPr lang="es-CO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Chief</a:t>
            </a:r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Scrum Master (por lo que coordina estrechamente con todos los Scrum Masters del Tren), eliminando los impedimentos a nivel de programa, escalando y trasladando los impedimentos de los equipos hacia las áreas o roles de la organización, facilitando la sesión de </a:t>
            </a:r>
            <a:r>
              <a:rPr lang="es-CO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Inspect</a:t>
            </a:r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s-CO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</a:t>
            </a:r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(o Retrospectiva a nivel de Programa). Coordinando, escuchando, guiando, facilitando; es el Scrum Master a nivel de Programa, pero tiene mucha responsabilidad en la ejecución.</a:t>
            </a:r>
            <a:endParaRPr lang="es-CO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4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E3D9F2B2-C82F-4D2D-9C40-E3CCDC1822A9}"/>
              </a:ext>
            </a:extLst>
          </p:cNvPr>
          <p:cNvGrpSpPr/>
          <p:nvPr/>
        </p:nvGrpSpPr>
        <p:grpSpPr>
          <a:xfrm>
            <a:off x="373322" y="177737"/>
            <a:ext cx="5757512" cy="3485900"/>
            <a:chOff x="592795" y="1297768"/>
            <a:chExt cx="5757512" cy="34859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EB8D068-4D0E-4F30-B2AC-AF2877E8D441}"/>
                </a:ext>
              </a:extLst>
            </p:cNvPr>
            <p:cNvSpPr/>
            <p:nvPr/>
          </p:nvSpPr>
          <p:spPr>
            <a:xfrm>
              <a:off x="592795" y="1297768"/>
              <a:ext cx="5688862" cy="348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617B91-B100-4005-9B05-1A6D337669E5}"/>
                </a:ext>
              </a:extLst>
            </p:cNvPr>
            <p:cNvSpPr txBox="1">
              <a:spLocks/>
            </p:cNvSpPr>
            <p:nvPr/>
          </p:nvSpPr>
          <p:spPr>
            <a:xfrm>
              <a:off x="592795" y="1417015"/>
              <a:ext cx="734040" cy="3289380"/>
            </a:xfrm>
            <a:prstGeom prst="rect">
              <a:avLst/>
            </a:prstGeom>
          </p:spPr>
          <p:txBody>
            <a:bodyPr vert="vert270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40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 ágiles</a:t>
              </a:r>
              <a:endParaRPr lang="en-US" sz="1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12AAF3C1-49C0-4679-9965-98AE38A3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62618" y="1636418"/>
              <a:ext cx="795528" cy="81963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41A646C-000B-4B71-8409-81030D9FB683}"/>
                </a:ext>
              </a:extLst>
            </p:cNvPr>
            <p:cNvSpPr/>
            <p:nvPr/>
          </p:nvSpPr>
          <p:spPr>
            <a:xfrm>
              <a:off x="636174" y="2454471"/>
              <a:ext cx="3382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Individuos e interacciones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procesos y herramientas</a:t>
              </a:r>
              <a:endParaRPr lang="es-CO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9A8A5E0-120C-4387-B86B-3C30875A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77221" y="1711849"/>
              <a:ext cx="795528" cy="67727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761BCA0-A27B-455E-8FB4-5028C0E57900}"/>
                </a:ext>
              </a:extLst>
            </p:cNvPr>
            <p:cNvSpPr/>
            <p:nvPr/>
          </p:nvSpPr>
          <p:spPr>
            <a:xfrm>
              <a:off x="3199662" y="2464299"/>
              <a:ext cx="31506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Productos funcionando 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documentación extensiva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A1560A2B-3A69-4C60-94AA-2F1B0057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57477" y="3198674"/>
              <a:ext cx="976440" cy="65096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A891952-DDE9-4636-B2B4-6914344440C6}"/>
                </a:ext>
              </a:extLst>
            </p:cNvPr>
            <p:cNvSpPr/>
            <p:nvPr/>
          </p:nvSpPr>
          <p:spPr>
            <a:xfrm>
              <a:off x="752288" y="3777361"/>
              <a:ext cx="31506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 entre áreas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negociación contractual</a:t>
              </a:r>
              <a:r>
                <a:rPr lang="es-CO" sz="16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3A611537-62DF-4FDD-AA71-642E3A18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36972" y="3115163"/>
              <a:ext cx="735777" cy="6621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7730224-60FB-4888-98A2-9DF001B2AAFF}"/>
                </a:ext>
              </a:extLst>
            </p:cNvPr>
            <p:cNvSpPr/>
            <p:nvPr/>
          </p:nvSpPr>
          <p:spPr>
            <a:xfrm>
              <a:off x="3345652" y="3894383"/>
              <a:ext cx="29184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Respuesta ante el cambio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seguir un plan.</a:t>
              </a:r>
            </a:p>
          </p:txBody>
        </p:sp>
      </p:grp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01B93-AAB7-4CD7-B168-4829D00A1961}"/>
              </a:ext>
            </a:extLst>
          </p:cNvPr>
          <p:cNvSpPr/>
          <p:nvPr/>
        </p:nvSpPr>
        <p:spPr>
          <a:xfrm>
            <a:off x="373322" y="3780659"/>
            <a:ext cx="7888175" cy="278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7BB1B2-30A5-4E37-854B-582B691E6EBE}"/>
              </a:ext>
            </a:extLst>
          </p:cNvPr>
          <p:cNvGrpSpPr/>
          <p:nvPr/>
        </p:nvGrpSpPr>
        <p:grpSpPr>
          <a:xfrm>
            <a:off x="1003026" y="3865900"/>
            <a:ext cx="7075057" cy="2547625"/>
            <a:chOff x="698512" y="1719861"/>
            <a:chExt cx="7075057" cy="2547625"/>
          </a:xfrm>
        </p:grpSpPr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1435C9FA-4F21-4C4D-9398-385C1F6E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93085" y="1789860"/>
              <a:ext cx="674554" cy="626147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6305F4BE-E529-4484-80F5-1420E8FE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50501" y="1845429"/>
              <a:ext cx="714681" cy="536011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C0FD6146-C93B-461F-AC0B-831F742D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49684" y="1719861"/>
              <a:ext cx="737175" cy="68373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F3DCC34D-EFE4-453D-AB86-E8A0D416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6413" y="1816801"/>
              <a:ext cx="522919" cy="522919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2443F6E5-4648-4605-BF33-18686AF0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21684" y="1783738"/>
              <a:ext cx="587542" cy="587542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1750A9F5-0957-4995-9521-A6227F20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15004" y="1950081"/>
              <a:ext cx="490760" cy="490760"/>
            </a:xfrm>
            <a:prstGeom prst="rect">
              <a:avLst/>
            </a:prstGeom>
          </p:spPr>
        </p:pic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DE7A1433-18C9-4385-A4E6-1E53230A0CDC}"/>
                </a:ext>
              </a:extLst>
            </p:cNvPr>
            <p:cNvSpPr txBox="1">
              <a:spLocks/>
            </p:cNvSpPr>
            <p:nvPr/>
          </p:nvSpPr>
          <p:spPr>
            <a:xfrm>
              <a:off x="982367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Satisfacción</a:t>
              </a:r>
            </a:p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 cliente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F7F7236D-7E95-4DFC-BC44-C489006F6F1C}"/>
                </a:ext>
              </a:extLst>
            </p:cNvPr>
            <p:cNvSpPr txBox="1">
              <a:spLocks/>
            </p:cNvSpPr>
            <p:nvPr/>
          </p:nvSpPr>
          <p:spPr>
            <a:xfrm>
              <a:off x="2173889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cambios son bienvenidos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91ED74D1-2936-45ED-9D9D-D4E239D40F1F}"/>
                </a:ext>
              </a:extLst>
            </p:cNvPr>
            <p:cNvSpPr txBox="1">
              <a:spLocks/>
            </p:cNvSpPr>
            <p:nvPr/>
          </p:nvSpPr>
          <p:spPr>
            <a:xfrm>
              <a:off x="3192196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frecuente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939E7C78-20DB-4A6F-9567-086C2DB6271E}"/>
                </a:ext>
              </a:extLst>
            </p:cNvPr>
            <p:cNvSpPr txBox="1">
              <a:spLocks/>
            </p:cNvSpPr>
            <p:nvPr/>
          </p:nvSpPr>
          <p:spPr>
            <a:xfrm>
              <a:off x="4216799" y="2293841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Trabajo colaborativo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4BDF24FD-7CB8-42D8-90E5-CBD05FE6F8A9}"/>
                </a:ext>
              </a:extLst>
            </p:cNvPr>
            <p:cNvSpPr txBox="1">
              <a:spLocks/>
            </p:cNvSpPr>
            <p:nvPr/>
          </p:nvSpPr>
          <p:spPr>
            <a:xfrm>
              <a:off x="5336999" y="2347218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Motivados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AD4ED3D0-39DA-4899-B030-AF351CA60E97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Comunicación cara a cara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8EDCEA23-1EBA-4ADC-9305-EE341EE41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71989" y="2960073"/>
              <a:ext cx="601614" cy="601613"/>
            </a:xfrm>
            <a:prstGeom prst="rect">
              <a:avLst/>
            </a:prstGeom>
          </p:spPr>
        </p:pic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D5D2690C-DFDF-4CBE-8D20-DD16DAAB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354404" y="3011579"/>
              <a:ext cx="616439" cy="616439"/>
            </a:xfrm>
            <a:prstGeom prst="rect">
              <a:avLst/>
            </a:prstGeom>
          </p:spPr>
        </p:pic>
        <p:pic>
          <p:nvPicPr>
            <p:cNvPr id="59" name="Gráfico 58">
              <a:extLst>
                <a:ext uri="{FF2B5EF4-FFF2-40B4-BE49-F238E27FC236}">
                  <a16:creationId xmlns:a16="http://schemas.microsoft.com/office/drawing/2014/main" id="{C77192CD-C5E4-4783-8B3E-7A7BC3C6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405502" y="2969951"/>
              <a:ext cx="669336" cy="669336"/>
            </a:xfrm>
            <a:prstGeom prst="rect">
              <a:avLst/>
            </a:prstGeom>
          </p:spPr>
        </p:pic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7D388B47-BE5D-4BEB-8260-AFB4F00E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538135" y="3009238"/>
              <a:ext cx="619196" cy="619194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4D3DB717-ED0A-4966-B7D2-0432EC5E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701182" y="3113136"/>
              <a:ext cx="574997" cy="574997"/>
            </a:xfrm>
            <a:prstGeom prst="rect">
              <a:avLst/>
            </a:prstGeom>
          </p:spPr>
        </p:pic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A706B908-D204-4F06-BEFA-1AB6E44D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27802" y="3009238"/>
              <a:ext cx="593348" cy="593348"/>
            </a:xfrm>
            <a:prstGeom prst="rect">
              <a:avLst/>
            </a:prstGeom>
          </p:spPr>
        </p:pic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FBE2BD2E-3DD8-44B1-A148-2ADF57DE3F73}"/>
                </a:ext>
              </a:extLst>
            </p:cNvPr>
            <p:cNvSpPr txBox="1">
              <a:spLocks/>
            </p:cNvSpPr>
            <p:nvPr/>
          </p:nvSpPr>
          <p:spPr>
            <a:xfrm>
              <a:off x="698512" y="3627335"/>
              <a:ext cx="1844740" cy="59334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05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principal medida de progresos es producto funcionando</a:t>
              </a:r>
              <a:endParaRPr lang="en-US" sz="105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A1C26421-A5DA-4798-827E-25745B4F5649}"/>
                </a:ext>
              </a:extLst>
            </p:cNvPr>
            <p:cNvSpPr txBox="1">
              <a:spLocks/>
            </p:cNvSpPr>
            <p:nvPr/>
          </p:nvSpPr>
          <p:spPr>
            <a:xfrm>
              <a:off x="2099268" y="3563229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Desarrollo sostenible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21B991B0-169F-461D-B6F0-865EF2FBC04C}"/>
                </a:ext>
              </a:extLst>
            </p:cNvPr>
            <p:cNvSpPr txBox="1">
              <a:spLocks/>
            </p:cNvSpPr>
            <p:nvPr/>
          </p:nvSpPr>
          <p:spPr>
            <a:xfrm>
              <a:off x="3090347" y="3630673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Excelencia técnica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D797CA0A-038A-4DC3-AC1A-CDD6A7F458FC}"/>
                </a:ext>
              </a:extLst>
            </p:cNvPr>
            <p:cNvSpPr txBox="1">
              <a:spLocks/>
            </p:cNvSpPr>
            <p:nvPr/>
          </p:nvSpPr>
          <p:spPr>
            <a:xfrm>
              <a:off x="4180358" y="362733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Simplicidad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B9EBCA20-CFB9-4DCA-851F-13DC58469F2A}"/>
                </a:ext>
              </a:extLst>
            </p:cNvPr>
            <p:cNvSpPr txBox="1">
              <a:spLocks/>
            </p:cNvSpPr>
            <p:nvPr/>
          </p:nvSpPr>
          <p:spPr>
            <a:xfrm>
              <a:off x="5186967" y="3674139"/>
              <a:ext cx="1635375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auto-organizados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7058E161-4289-43E7-87ED-8C310EB165DB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3609754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Continua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DB892D7E-352E-409B-B1C2-42E49DB87F35}"/>
              </a:ext>
            </a:extLst>
          </p:cNvPr>
          <p:cNvSpPr txBox="1">
            <a:spLocks/>
          </p:cNvSpPr>
          <p:nvPr/>
        </p:nvSpPr>
        <p:spPr>
          <a:xfrm>
            <a:off x="470057" y="3865899"/>
            <a:ext cx="734040" cy="2695118"/>
          </a:xfrm>
          <a:prstGeom prst="rect">
            <a:avLst/>
          </a:prstGeom>
        </p:spPr>
        <p:txBody>
          <a:bodyPr vert="vert270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1219140"/>
            <a:r>
              <a:rPr lang="es-ES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16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71B7E593-72F1-4337-B12C-ADEB2DE1297E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8" r="7881" b="52267"/>
          <a:stretch/>
        </p:blipFill>
        <p:spPr>
          <a:xfrm>
            <a:off x="8102439" y="1440628"/>
            <a:ext cx="3465523" cy="4912821"/>
          </a:xfrm>
          <a:prstGeom prst="rect">
            <a:avLst/>
          </a:prstGeom>
        </p:spPr>
      </p:pic>
      <p:sp>
        <p:nvSpPr>
          <p:cNvPr id="73" name="Bocadillo: ovalado 72">
            <a:extLst>
              <a:ext uri="{FF2B5EF4-FFF2-40B4-BE49-F238E27FC236}">
                <a16:creationId xmlns:a16="http://schemas.microsoft.com/office/drawing/2014/main" id="{A9C45811-E4A3-4C6E-BDC6-1286EC807AA0}"/>
              </a:ext>
            </a:extLst>
          </p:cNvPr>
          <p:cNvSpPr/>
          <p:nvPr/>
        </p:nvSpPr>
        <p:spPr>
          <a:xfrm>
            <a:off x="8933214" y="177737"/>
            <a:ext cx="3102842" cy="1523472"/>
          </a:xfrm>
          <a:prstGeom prst="wedgeEllipseCallout">
            <a:avLst>
              <a:gd name="adj1" fmla="val -24087"/>
              <a:gd name="adj2" fmla="val 63198"/>
            </a:avLst>
          </a:prstGeom>
          <a:solidFill>
            <a:srgbClr val="C859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Nuestros </a:t>
            </a:r>
            <a:r>
              <a:rPr lang="es-ES" dirty="0" smtClean="0"/>
              <a:t>RTE </a:t>
            </a:r>
            <a:r>
              <a:rPr lang="es-ES" dirty="0"/>
              <a:t>Trabajan sobre los valores y guiados por los Principios Ágiles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531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7115856" y="2898703"/>
            <a:ext cx="2437577" cy="797331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0" name="Rectángulo 19"/>
          <p:cNvSpPr/>
          <p:nvPr/>
        </p:nvSpPr>
        <p:spPr>
          <a:xfrm>
            <a:off x="3712187" y="4669009"/>
            <a:ext cx="3304562" cy="81262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1" name="Rectángulo 20"/>
          <p:cNvSpPr/>
          <p:nvPr/>
        </p:nvSpPr>
        <p:spPr>
          <a:xfrm>
            <a:off x="3712187" y="3795859"/>
            <a:ext cx="3304564" cy="805907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2" name="Rectángulo 21"/>
          <p:cNvSpPr/>
          <p:nvPr/>
        </p:nvSpPr>
        <p:spPr>
          <a:xfrm>
            <a:off x="7115855" y="3795859"/>
            <a:ext cx="2437578" cy="805882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3" name="Rectángulo 22"/>
          <p:cNvSpPr/>
          <p:nvPr/>
        </p:nvSpPr>
        <p:spPr>
          <a:xfrm>
            <a:off x="7111947" y="4673519"/>
            <a:ext cx="2441485" cy="80811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4" name="Rectángulo 23"/>
          <p:cNvSpPr/>
          <p:nvPr/>
        </p:nvSpPr>
        <p:spPr>
          <a:xfrm>
            <a:off x="3712187" y="5565412"/>
            <a:ext cx="3304562" cy="804373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5" name="Rectángulo 24"/>
          <p:cNvSpPr/>
          <p:nvPr/>
        </p:nvSpPr>
        <p:spPr>
          <a:xfrm>
            <a:off x="7106397" y="5571190"/>
            <a:ext cx="2447035" cy="798595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8" name="Rectángulo 7"/>
          <p:cNvSpPr/>
          <p:nvPr/>
        </p:nvSpPr>
        <p:spPr>
          <a:xfrm>
            <a:off x="3712187" y="1992397"/>
            <a:ext cx="3304561" cy="808381"/>
          </a:xfrm>
          <a:prstGeom prst="rect">
            <a:avLst/>
          </a:prstGeom>
          <a:solidFill>
            <a:srgbClr val="BA2F7D"/>
          </a:solidFill>
          <a:ln>
            <a:solidFill>
              <a:srgbClr val="BA2F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5" name="Rectángulo 4"/>
          <p:cNvSpPr/>
          <p:nvPr/>
        </p:nvSpPr>
        <p:spPr>
          <a:xfrm>
            <a:off x="4506234" y="2062226"/>
            <a:ext cx="2539457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Establecer y comunicar </a:t>
            </a:r>
            <a:r>
              <a:rPr lang="es-CO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fechas de las </a:t>
            </a:r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iteraciones y incrementos de programa (PI)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3712187" y="2893076"/>
            <a:ext cx="3304564" cy="80295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7" name="Rectángulo 6"/>
          <p:cNvSpPr/>
          <p:nvPr/>
        </p:nvSpPr>
        <p:spPr>
          <a:xfrm>
            <a:off x="7833435" y="3955265"/>
            <a:ext cx="17199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 la Preparación del PI </a:t>
            </a:r>
            <a:r>
              <a:rPr lang="es-CO" sz="120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Planing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115855" y="1982088"/>
            <a:ext cx="2437578" cy="804867"/>
          </a:xfrm>
          <a:prstGeom prst="rect">
            <a:avLst/>
          </a:prstGeom>
          <a:solidFill>
            <a:srgbClr val="BA2F7D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9" name="Rectángulo 8"/>
          <p:cNvSpPr/>
          <p:nvPr/>
        </p:nvSpPr>
        <p:spPr>
          <a:xfrm>
            <a:off x="7962877" y="2071086"/>
            <a:ext cx="1526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Fomenta la colaboración entre equipos</a:t>
            </a:r>
            <a:endParaRPr lang="es-CO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21620" y="4685118"/>
            <a:ext cx="2501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Trabajo con las áreas de producto para ayudar a garantizar la alineación de la estrategia y la ejecución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557207" y="3880553"/>
            <a:ext cx="2209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 la sesión de sincronización de los Scrum master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899033" y="2986076"/>
            <a:ext cx="1771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Escala y realiza seguimiento a los Impedimentos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813430" y="4856515"/>
            <a:ext cx="1676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Ayuda a impulsar el ciclo de innovación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4549499" y="5654488"/>
            <a:ext cx="2451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Entrena </a:t>
            </a:r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líderes, equipos y Scrum Masters en prácticas y mentalidades </a:t>
            </a:r>
            <a:r>
              <a:rPr lang="es-CO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Lean-Agile</a:t>
            </a:r>
            <a:endParaRPr lang="es-CO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4482787" y="2978012"/>
            <a:ext cx="25182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Mejore la cadena de valor y evaluar las competencias DevOps y </a:t>
            </a:r>
            <a:r>
              <a:rPr lang="es-CO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718230" y="5594310"/>
            <a:ext cx="18352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 la madurez de agilidad del ART y </a:t>
            </a:r>
            <a:r>
              <a:rPr lang="es-CO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Solución </a:t>
            </a:r>
            <a:r>
              <a:rPr lang="es-CO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y ayudarlos a mejorar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B2BD2D2-82C4-43B1-ABC9-4F6AE90AD503}"/>
              </a:ext>
            </a:extLst>
          </p:cNvPr>
          <p:cNvGrpSpPr/>
          <p:nvPr/>
        </p:nvGrpSpPr>
        <p:grpSpPr>
          <a:xfrm>
            <a:off x="4836219" y="600279"/>
            <a:ext cx="4450707" cy="1077218"/>
            <a:chOff x="4910924" y="583581"/>
            <a:chExt cx="4450707" cy="1077218"/>
          </a:xfrm>
        </p:grpSpPr>
        <p:sp>
          <p:nvSpPr>
            <p:cNvPr id="29" name="8 CuadroTexto"/>
            <p:cNvSpPr txBox="1"/>
            <p:nvPr/>
          </p:nvSpPr>
          <p:spPr>
            <a:xfrm>
              <a:off x="4910924" y="583581"/>
              <a:ext cx="439094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Responsabilidades</a:t>
              </a:r>
            </a:p>
            <a:p>
              <a:pPr defTabSz="914377"/>
              <a:r>
                <a:rPr lang="es-CO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Release</a:t>
              </a:r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Train </a:t>
              </a:r>
              <a:r>
                <a:rPr lang="es-CO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Conector recto 35"/>
            <p:cNvCxnSpPr/>
            <p:nvPr/>
          </p:nvCxnSpPr>
          <p:spPr>
            <a:xfrm>
              <a:off x="4970685" y="1191610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883BA66F-F3A3-426E-826C-8029AD194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040" y="3090059"/>
            <a:ext cx="415393" cy="41539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1BC274E-7BC5-4DDC-BCEE-7B4EACA47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44" y="4851122"/>
            <a:ext cx="429404" cy="429404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B0A80822-D8A2-4DB0-8B52-3B0512CC5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363" y="3955265"/>
            <a:ext cx="487070" cy="48707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C661594B-9554-4D0A-AB7F-FAA962F6E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29" y="4862350"/>
            <a:ext cx="428501" cy="428501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573C8B4-4DCF-4945-B90E-E3860B10A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647" y="5775864"/>
            <a:ext cx="470271" cy="47027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0070A44F-5F77-49E0-912D-33F5BBD247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30" y="2107949"/>
            <a:ext cx="579619" cy="57961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00" y="2064953"/>
            <a:ext cx="613579" cy="61357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734" y="2976077"/>
            <a:ext cx="613047" cy="613047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885" y="3869705"/>
            <a:ext cx="613579" cy="61357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7" y="453997"/>
            <a:ext cx="2365253" cy="608382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739" y="5649537"/>
            <a:ext cx="613047" cy="6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1511811" y="2542245"/>
            <a:ext cx="9693000" cy="175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/>
          <p:cNvGrpSpPr/>
          <p:nvPr/>
        </p:nvGrpSpPr>
        <p:grpSpPr>
          <a:xfrm>
            <a:off x="1773513" y="2932023"/>
            <a:ext cx="1560989" cy="1055972"/>
            <a:chOff x="1757516" y="591673"/>
            <a:chExt cx="1560989" cy="1055972"/>
          </a:xfrm>
        </p:grpSpPr>
        <p:sp>
          <p:nvSpPr>
            <p:cNvPr id="10" name="Rectángulo redondeado 9"/>
            <p:cNvSpPr/>
            <p:nvPr/>
          </p:nvSpPr>
          <p:spPr>
            <a:xfrm>
              <a:off x="1757516" y="845389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1400" dirty="0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77331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3558407" y="2932023"/>
            <a:ext cx="1560989" cy="1055972"/>
            <a:chOff x="3831761" y="3038699"/>
            <a:chExt cx="1560989" cy="1055972"/>
          </a:xfrm>
        </p:grpSpPr>
        <p:sp>
          <p:nvSpPr>
            <p:cNvPr id="14" name="Rectángulo redondeado 1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632881"/>
            </a:solidFill>
            <a:ln>
              <a:solidFill>
                <a:srgbClr val="63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8797980" y="2898770"/>
            <a:ext cx="1560989" cy="1068483"/>
            <a:chOff x="3831761" y="3038699"/>
            <a:chExt cx="1560989" cy="1068483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31761" y="3304926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Inspect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7052665" y="2911281"/>
            <a:ext cx="1560989" cy="1055972"/>
            <a:chOff x="3831761" y="3038699"/>
            <a:chExt cx="1560989" cy="1055972"/>
          </a:xfrm>
        </p:grpSpPr>
        <p:sp>
          <p:nvSpPr>
            <p:cNvPr id="27" name="Rectángulo redondeado 26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Demo</a:t>
              </a: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5307350" y="2932023"/>
            <a:ext cx="1560989" cy="1055972"/>
            <a:chOff x="3831761" y="3038699"/>
            <a:chExt cx="1560989" cy="1055972"/>
          </a:xfrm>
        </p:grpSpPr>
        <p:sp>
          <p:nvSpPr>
            <p:cNvPr id="30" name="Rectángulo redondeado 29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CuadroTexto 48"/>
          <p:cNvSpPr txBox="1"/>
          <p:nvPr/>
        </p:nvSpPr>
        <p:spPr>
          <a:xfrm>
            <a:off x="1087943" y="2542245"/>
            <a:ext cx="461665" cy="17508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73188C8-3C3C-4FEB-B883-76B3A2F5A5BD}"/>
              </a:ext>
            </a:extLst>
          </p:cNvPr>
          <p:cNvGrpSpPr/>
          <p:nvPr/>
        </p:nvGrpSpPr>
        <p:grpSpPr>
          <a:xfrm>
            <a:off x="235693" y="382625"/>
            <a:ext cx="7058242" cy="1077218"/>
            <a:chOff x="4910924" y="583581"/>
            <a:chExt cx="7058242" cy="1077218"/>
          </a:xfrm>
        </p:grpSpPr>
        <p:sp>
          <p:nvSpPr>
            <p:cNvPr id="52" name="8 CuadroTexto">
              <a:extLst>
                <a:ext uri="{FF2B5EF4-FFF2-40B4-BE49-F238E27FC236}">
                  <a16:creationId xmlns:a16="http://schemas.microsoft.com/office/drawing/2014/main" id="{55B4A57E-9D9D-43F9-A6D3-BFDFFBF29CA7}"/>
                </a:ext>
              </a:extLst>
            </p:cNvPr>
            <p:cNvSpPr txBox="1"/>
            <p:nvPr/>
          </p:nvSpPr>
          <p:spPr>
            <a:xfrm>
              <a:off x="4910924" y="583581"/>
              <a:ext cx="65539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Debe Participar Activamente </a:t>
              </a:r>
            </a:p>
            <a:p>
              <a:pPr defTabSz="914377"/>
              <a:r>
                <a:rPr lang="es-CO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Release</a:t>
              </a:r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28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Train </a:t>
              </a:r>
              <a:r>
                <a:rPr lang="es-CO" sz="2800" b="1" dirty="0" err="1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Engineer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35C3BF88-B933-46D1-8C48-B025EC8F8536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85" y="1189074"/>
              <a:ext cx="6998481" cy="0"/>
            </a:xfrm>
            <a:prstGeom prst="line">
              <a:avLst/>
            </a:prstGeom>
            <a:ln w="1905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164AD5C9-B4B8-4A1D-9902-CE6DDFAE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14" y="3026669"/>
            <a:ext cx="321878" cy="32187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9150F59-4D66-4F24-B1E4-7867BD54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962" y="3050677"/>
            <a:ext cx="321878" cy="32187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BC0EB2C-0962-48CE-AEAB-D4866E1ED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05" y="3050677"/>
            <a:ext cx="321878" cy="32187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2FBEA641-ACAD-4DFC-8D87-3DCB445CB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210" y="3024800"/>
            <a:ext cx="321878" cy="32187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3F596334-EE73-47A3-B117-F8FEDFBE2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48" y="3024800"/>
            <a:ext cx="321878" cy="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E66E61D3-BCC7-43A8-81E2-41E671B68DD2}"/>
              </a:ext>
            </a:extLst>
          </p:cNvPr>
          <p:cNvGrpSpPr/>
          <p:nvPr/>
        </p:nvGrpSpPr>
        <p:grpSpPr>
          <a:xfrm>
            <a:off x="556437" y="361537"/>
            <a:ext cx="4462108" cy="1077218"/>
            <a:chOff x="4910924" y="583581"/>
            <a:chExt cx="4462108" cy="1077218"/>
          </a:xfrm>
        </p:grpSpPr>
        <p:sp>
          <p:nvSpPr>
            <p:cNvPr id="10" name="8 CuadroTexto">
              <a:extLst>
                <a:ext uri="{FF2B5EF4-FFF2-40B4-BE49-F238E27FC236}">
                  <a16:creationId xmlns:a16="http://schemas.microsoft.com/office/drawing/2014/main" id="{87C1A4A5-39AE-4FCC-92E4-F7EB81CB6F2F}"/>
                </a:ext>
              </a:extLst>
            </p:cNvPr>
            <p:cNvSpPr txBox="1"/>
            <p:nvPr/>
          </p:nvSpPr>
          <p:spPr>
            <a:xfrm>
              <a:off x="4910924" y="583581"/>
              <a:ext cx="264687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Cualidades</a:t>
              </a:r>
            </a:p>
            <a:p>
              <a:pPr defTabSz="914377"/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</a:t>
              </a:r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Master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F4FEB5BA-8889-4C33-AC02-4F8CB4E199DE}"/>
                </a:ext>
              </a:extLst>
            </p:cNvPr>
            <p:cNvCxnSpPr/>
            <p:nvPr/>
          </p:nvCxnSpPr>
          <p:spPr>
            <a:xfrm>
              <a:off x="4982086" y="1164722"/>
              <a:ext cx="4390946" cy="0"/>
            </a:xfrm>
            <a:prstGeom prst="line">
              <a:avLst/>
            </a:prstGeom>
            <a:ln w="28575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1F90-7C01-42AB-AF40-CD1CEC33AC70}"/>
              </a:ext>
            </a:extLst>
          </p:cNvPr>
          <p:cNvSpPr txBox="1"/>
          <p:nvPr/>
        </p:nvSpPr>
        <p:spPr>
          <a:xfrm>
            <a:off x="1097971" y="1901813"/>
            <a:ext cx="366829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</a:t>
            </a:r>
            <a:endParaRPr lang="es-ES" sz="1200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Escuchar y apoyar a los equipos en la identificación de problemas y la toma de </a:t>
            </a:r>
            <a:r>
              <a:rPr lang="es-CO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decisiones.</a:t>
            </a:r>
            <a:endParaRPr lang="es-ES" sz="14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1097971" y="3292206"/>
            <a:ext cx="3610181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Habilita</a:t>
            </a:r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asegura de que haya un plan claro </a:t>
            </a:r>
            <a:r>
              <a:rPr lang="es-CO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alienados al objetivo </a:t>
            </a:r>
            <a:r>
              <a:rPr lang="es-CO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final. </a:t>
            </a:r>
            <a:endParaRPr lang="es-ES" sz="2000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0F7B7-E2DF-45D9-87A7-C4FCC1C15673}"/>
              </a:ext>
            </a:extLst>
          </p:cNvPr>
          <p:cNvSpPr/>
          <p:nvPr/>
        </p:nvSpPr>
        <p:spPr>
          <a:xfrm>
            <a:off x="6179072" y="1901813"/>
            <a:ext cx="458901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</a:t>
            </a:r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 mediante el ejemplo. Ayuda a los demás a transformar su contexto y a generar nuevos y mejores espacios. Pero también conoce sus limitaciones y busca sus propios mentores. Promueve la </a:t>
            </a:r>
            <a:r>
              <a:rPr lang="es-CO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excelencia.</a:t>
            </a:r>
            <a:endParaRPr lang="es-ES" sz="14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5581933" y="1528547"/>
            <a:ext cx="13647" cy="4327535"/>
          </a:xfrm>
          <a:prstGeom prst="line">
            <a:avLst/>
          </a:prstGeom>
          <a:ln w="3810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1097972" y="4616132"/>
            <a:ext cx="36101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Guía</a:t>
            </a:r>
          </a:p>
          <a:p>
            <a:pPr algn="just"/>
            <a:r>
              <a:rPr lang="es-CO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 </a:t>
            </a:r>
            <a:r>
              <a:rPr lang="es-CO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CO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Organización para dominar las tecnologías emergentes, pero también los enfoques y los cambios de </a:t>
            </a:r>
            <a:r>
              <a:rPr lang="es-CO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paradigma</a:t>
            </a:r>
            <a:r>
              <a:rPr lang="es-CO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2000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6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56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2831</TotalTime>
  <Words>384</Words>
  <Application>Microsoft Office PowerPoint</Application>
  <PresentationFormat>Panorámica</PresentationFormat>
  <Paragraphs>63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.AppleSystemUIFont</vt:lpstr>
      <vt:lpstr>Arial</vt:lpstr>
      <vt:lpstr>Calibri</vt:lpstr>
      <vt:lpstr>Calibri Light</vt:lpstr>
      <vt:lpstr>Tahoma</vt:lpstr>
      <vt:lpstr>Tema de Office</vt:lpstr>
      <vt:lpstr>Office Theme</vt:lpstr>
      <vt:lpstr>Release Train Engineer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Rene</dc:creator>
  <cp:lastModifiedBy>Rene</cp:lastModifiedBy>
  <cp:revision>93</cp:revision>
  <dcterms:created xsi:type="dcterms:W3CDTF">2018-12-09T13:24:54Z</dcterms:created>
  <dcterms:modified xsi:type="dcterms:W3CDTF">2018-12-28T15:32:01Z</dcterms:modified>
</cp:coreProperties>
</file>